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0" r:id="rId3"/>
    <p:sldId id="261" r:id="rId4"/>
    <p:sldId id="262" r:id="rId5"/>
    <p:sldId id="314" r:id="rId6"/>
    <p:sldId id="257" r:id="rId7"/>
    <p:sldId id="315" r:id="rId8"/>
    <p:sldId id="263" r:id="rId9"/>
    <p:sldId id="296" r:id="rId10"/>
    <p:sldId id="297" r:id="rId11"/>
    <p:sldId id="298" r:id="rId12"/>
    <p:sldId id="285" r:id="rId13"/>
    <p:sldId id="300" r:id="rId14"/>
    <p:sldId id="302" r:id="rId15"/>
    <p:sldId id="304" r:id="rId16"/>
    <p:sldId id="305" r:id="rId17"/>
    <p:sldId id="306" r:id="rId18"/>
    <p:sldId id="316" r:id="rId19"/>
    <p:sldId id="308" r:id="rId20"/>
    <p:sldId id="282" r:id="rId21"/>
    <p:sldId id="280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aJyYJF21sEHGTSalIawfJg==" hashData="5LvfxW0ba4GLKy8f+A+qaOB+/20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N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>
      <p:cViewPr>
        <p:scale>
          <a:sx n="40" d="100"/>
          <a:sy n="40" d="100"/>
        </p:scale>
        <p:origin x="-2442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2438401" y="3515104"/>
              <a:ext cx="5775542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Mandated Tasks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300" dirty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2.1</a:t>
              </a:r>
              <a:endParaRPr lang="en-US" sz="1100" spc="3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2: Mandated Tasks of United Nations Peacekeeping Operations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Support Roles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Facilitating the delivery of humanitarian assistance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Cooperating and coordinating with mission partners to support poverty reduction and economic development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3365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Cross-Cutting Thematic Tasks</a:t>
            </a:r>
          </a:p>
          <a:p>
            <a:pPr marL="342900" lvl="0" indent="-342900" algn="just">
              <a:buFont typeface="Wingdings" panose="05000000000000000000" pitchFamily="2" charset="2"/>
              <a:buChar char=""/>
            </a:pPr>
            <a:r>
              <a:rPr lang="en-US" sz="2400" dirty="0"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Human </a:t>
            </a:r>
            <a:r>
              <a:rPr lang="en-US" sz="24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rights</a:t>
            </a:r>
            <a:endParaRPr lang="en-GB" sz="2400" dirty="0"/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Protection of </a:t>
            </a:r>
            <a:r>
              <a:rPr lang="en-US" sz="2400" dirty="0" smtClean="0">
                <a:latin typeface="Century Gothic"/>
                <a:cs typeface="Century Gothic"/>
              </a:rPr>
              <a:t>civilians (POC)</a:t>
            </a: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Conflict-related sexual </a:t>
            </a:r>
            <a:r>
              <a:rPr lang="en-US" sz="2400" dirty="0" smtClean="0">
                <a:latin typeface="Century Gothic"/>
                <a:cs typeface="Century Gothic"/>
              </a:rPr>
              <a:t>violence (CRSV)</a:t>
            </a: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Child protection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Women, </a:t>
            </a:r>
            <a:r>
              <a:rPr lang="en-US" sz="2400" dirty="0" smtClean="0">
                <a:latin typeface="Century Gothic"/>
                <a:cs typeface="Century Gothic"/>
              </a:rPr>
              <a:t>Peace </a:t>
            </a:r>
            <a:r>
              <a:rPr lang="en-US" sz="2400" dirty="0">
                <a:latin typeface="Century Gothic"/>
                <a:cs typeface="Century Gothic"/>
              </a:rPr>
              <a:t>and S</a:t>
            </a:r>
            <a:r>
              <a:rPr lang="en-US" sz="2400" dirty="0" smtClean="0">
                <a:latin typeface="Century Gothic"/>
                <a:cs typeface="Century Gothic"/>
              </a:rPr>
              <a:t>ecurity (WPS)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2186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 Supervision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or Monitoring of the</a:t>
            </a:r>
          </a:p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Ceasefire Agreement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Ceasefire agreement:</a:t>
            </a:r>
            <a:r>
              <a:rPr lang="en-US" sz="2400" dirty="0">
                <a:latin typeface="Century Gothic"/>
                <a:cs typeface="Century Gothic"/>
              </a:rPr>
              <a:t> refers to a temporary stoppage of war or any armed conflict for an agreed-upon timeframe or within a limited </a:t>
            </a:r>
            <a:r>
              <a:rPr lang="en-US" sz="2400" dirty="0" smtClean="0">
                <a:latin typeface="Century Gothic"/>
                <a:cs typeface="Century Gothic"/>
              </a:rPr>
              <a:t>area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Monitoring </a:t>
            </a:r>
            <a:r>
              <a:rPr lang="en-US" sz="2400" b="1" dirty="0">
                <a:latin typeface="Century Gothic"/>
                <a:cs typeface="Century Gothic"/>
              </a:rPr>
              <a:t>ceasefire agreements: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</a:p>
          <a:p>
            <a:pPr marL="350838"/>
            <a:r>
              <a:rPr lang="en-US" sz="2400" dirty="0">
                <a:latin typeface="Century Gothic"/>
                <a:cs typeface="Century Gothic"/>
              </a:rPr>
              <a:t>involves actions to gather </a:t>
            </a:r>
          </a:p>
          <a:p>
            <a:pPr marL="350838"/>
            <a:r>
              <a:rPr lang="en-US" sz="2400" dirty="0">
                <a:latin typeface="Century Gothic"/>
                <a:cs typeface="Century Gothic"/>
              </a:rPr>
              <a:t>information on compliance with </a:t>
            </a:r>
          </a:p>
          <a:p>
            <a:pPr marL="350838"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an </a:t>
            </a:r>
            <a:r>
              <a:rPr lang="en-US" sz="2400" dirty="0" smtClean="0">
                <a:latin typeface="Century Gothic"/>
                <a:cs typeface="Century Gothic"/>
              </a:rPr>
              <a:t>agreement</a:t>
            </a: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UNPKOs </a:t>
            </a:r>
            <a:r>
              <a:rPr lang="en-US" sz="2400" dirty="0" smtClean="0">
                <a:latin typeface="Century Gothic"/>
                <a:cs typeface="Century Gothic"/>
              </a:rPr>
              <a:t>monitor</a:t>
            </a:r>
            <a:r>
              <a:rPr lang="en-US" sz="2400" b="1" dirty="0" smtClean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to reassure that                    parties </a:t>
            </a:r>
            <a:r>
              <a:rPr lang="en-US" sz="2400" dirty="0">
                <a:latin typeface="Century Gothic"/>
                <a:cs typeface="Century Gothic"/>
              </a:rPr>
              <a:t>will not </a:t>
            </a:r>
            <a:r>
              <a:rPr lang="en-US" sz="2400" dirty="0" smtClean="0">
                <a:latin typeface="Century Gothic"/>
                <a:cs typeface="Century Gothic"/>
              </a:rPr>
              <a:t>exploit ceasefires                        to gain military advantage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Core business</a:t>
            </a:r>
            <a:endParaRPr lang="en-US" sz="2400" dirty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8" name="Picture 7" descr="traditional pking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6" t="5340" r="4573" b="5981"/>
          <a:stretch/>
        </p:blipFill>
        <p:spPr bwMode="auto">
          <a:xfrm>
            <a:off x="6447551" y="3490879"/>
            <a:ext cx="2163049" cy="2833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410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3. Provision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of a Secure &amp;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Stable Environment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 secure environment is generally a pre-condition for moving ahead on several elements of peace agreements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UNPKOs </a:t>
            </a:r>
            <a:r>
              <a:rPr lang="en-US" sz="2400" dirty="0" smtClean="0">
                <a:latin typeface="Century Gothic"/>
                <a:cs typeface="Century Gothic"/>
              </a:rPr>
              <a:t>help fill the security/public </a:t>
            </a:r>
            <a:r>
              <a:rPr lang="en-US" sz="2400" dirty="0">
                <a:latin typeface="Century Gothic"/>
                <a:cs typeface="Century Gothic"/>
              </a:rPr>
              <a:t>order vacuum, </a:t>
            </a:r>
            <a:r>
              <a:rPr lang="en-US" sz="2400" dirty="0" smtClean="0">
                <a:latin typeface="Century Gothic"/>
                <a:cs typeface="Century Gothic"/>
              </a:rPr>
              <a:t>and as a result play </a:t>
            </a:r>
            <a:r>
              <a:rPr lang="en-US" sz="2400" dirty="0">
                <a:latin typeface="Century Gothic"/>
                <a:cs typeface="Century Gothic"/>
              </a:rPr>
              <a:t>a critical role in securing the peace process and creating a safe environment for humanitarian and development actors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Primary role of the military </a:t>
            </a:r>
          </a:p>
          <a:p>
            <a:pPr marL="350838"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c</a:t>
            </a:r>
            <a:r>
              <a:rPr lang="en-US" sz="2400" dirty="0" smtClean="0">
                <a:latin typeface="Century Gothic"/>
                <a:cs typeface="Century Gothic"/>
              </a:rPr>
              <a:t>omponent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Core business</a:t>
            </a:r>
            <a:endParaRPr lang="en-US" sz="2400" dirty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2" descr="F:\CPTM END\CPTM Slides Content\patro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114" y="4419600"/>
            <a:ext cx="2983486" cy="198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62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4. Facilitating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the Political Process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Political process: </a:t>
            </a:r>
            <a:r>
              <a:rPr lang="en-US" sz="2400" dirty="0" smtClean="0">
                <a:latin typeface="Century Gothic"/>
                <a:cs typeface="Century Gothic"/>
              </a:rPr>
              <a:t>steps to end conflict, maintain peace </a:t>
            </a:r>
            <a:r>
              <a:rPr lang="mr-IN" sz="2400" dirty="0" smtClean="0">
                <a:latin typeface="Century Gothic"/>
                <a:cs typeface="Century Gothic"/>
              </a:rPr>
              <a:t>–</a:t>
            </a:r>
            <a:r>
              <a:rPr lang="en-US" sz="2400" dirty="0" smtClean="0">
                <a:latin typeface="Century Gothic"/>
                <a:cs typeface="Century Gothic"/>
              </a:rPr>
              <a:t> involves peace negotiations and peace agreements</a:t>
            </a:r>
            <a:endParaRPr lang="en-US" sz="2400" b="1" dirty="0" smtClean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UNPKOs </a:t>
            </a:r>
            <a:r>
              <a:rPr lang="en-US" sz="2400" dirty="0" smtClean="0">
                <a:latin typeface="Century Gothic"/>
                <a:cs typeface="Century Gothic"/>
              </a:rPr>
              <a:t>facilitate the </a:t>
            </a:r>
            <a:r>
              <a:rPr lang="en-US" sz="2400" dirty="0">
                <a:latin typeface="Century Gothic"/>
                <a:cs typeface="Century Gothic"/>
              </a:rPr>
              <a:t>political process by promoting dialogue and </a:t>
            </a:r>
            <a:r>
              <a:rPr lang="en-US" sz="2400" dirty="0" smtClean="0">
                <a:latin typeface="Century Gothic"/>
                <a:cs typeface="Century Gothic"/>
              </a:rPr>
              <a:t>reconciliation, and supporting </a:t>
            </a:r>
            <a:r>
              <a:rPr lang="en-US" sz="2400" dirty="0">
                <a:latin typeface="Century Gothic"/>
                <a:cs typeface="Century Gothic"/>
              </a:rPr>
              <a:t>the establishment of legitimate and effective institutions </a:t>
            </a:r>
            <a:r>
              <a:rPr lang="en-US" sz="2400" dirty="0" smtClean="0">
                <a:latin typeface="Century Gothic"/>
                <a:cs typeface="Century Gothic"/>
              </a:rPr>
              <a:t>                                   of </a:t>
            </a:r>
            <a:r>
              <a:rPr lang="en-US" sz="2400" dirty="0">
                <a:latin typeface="Century Gothic"/>
                <a:cs typeface="Century Gothic"/>
              </a:rPr>
              <a:t>governance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Important </a:t>
            </a:r>
            <a:r>
              <a:rPr lang="en-US" sz="2400" dirty="0" smtClean="0">
                <a:latin typeface="Century Gothic"/>
                <a:cs typeface="Century Gothic"/>
              </a:rPr>
              <a:t>for a </a:t>
            </a:r>
            <a:r>
              <a:rPr lang="en-US" sz="2400" dirty="0">
                <a:latin typeface="Century Gothic"/>
                <a:cs typeface="Century Gothic"/>
              </a:rPr>
              <a:t>lasting  </a:t>
            </a:r>
            <a:r>
              <a:rPr lang="en-US" sz="2400" dirty="0" smtClean="0">
                <a:latin typeface="Century Gothic"/>
                <a:cs typeface="Century Gothic"/>
              </a:rPr>
              <a:t>                              settlement </a:t>
            </a:r>
            <a:r>
              <a:rPr lang="en-US" sz="2400" dirty="0">
                <a:latin typeface="Century Gothic"/>
                <a:cs typeface="Century Gothic"/>
              </a:rPr>
              <a:t>or longer-term </a:t>
            </a:r>
            <a:r>
              <a:rPr lang="en-US" sz="2400" dirty="0" smtClean="0">
                <a:latin typeface="Century Gothic"/>
                <a:cs typeface="Century Gothic"/>
              </a:rPr>
              <a:t>                       political solutions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Core business</a:t>
            </a:r>
            <a:endParaRPr lang="en-US" sz="2400" dirty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8" name="Picture 2" descr="F:\CPTM END\CPTM Slides Content\Afghan gov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429" y="4105299"/>
            <a:ext cx="3465371" cy="231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5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5. Facilitating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the Delivery of </a:t>
            </a:r>
          </a:p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Humanitarian Assistance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Humanitarian assistance:</a:t>
            </a:r>
            <a:r>
              <a:rPr lang="en-US" sz="2400" dirty="0">
                <a:latin typeface="Century Gothic"/>
                <a:cs typeface="Century Gothic"/>
              </a:rPr>
              <a:t> aid and action designed to save lives, alleviate </a:t>
            </a:r>
            <a:r>
              <a:rPr lang="en-US" sz="2400" dirty="0" smtClean="0">
                <a:latin typeface="Century Gothic"/>
                <a:cs typeface="Century Gothic"/>
              </a:rPr>
              <a:t>suffering, </a:t>
            </a:r>
            <a:r>
              <a:rPr lang="en-US" sz="2400" dirty="0">
                <a:latin typeface="Century Gothic"/>
                <a:cs typeface="Century Gothic"/>
              </a:rPr>
              <a:t>and </a:t>
            </a:r>
            <a:r>
              <a:rPr lang="en-US" sz="2400" dirty="0" smtClean="0">
                <a:latin typeface="Century Gothic"/>
                <a:cs typeface="Century Gothic"/>
              </a:rPr>
              <a:t>maintain </a:t>
            </a:r>
            <a:r>
              <a:rPr lang="en-US" sz="2400" dirty="0">
                <a:latin typeface="Century Gothic"/>
                <a:cs typeface="Century Gothic"/>
              </a:rPr>
              <a:t>and protect human dignity during and in the aftermath of man-made crises and natural disasters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Includes basic supplies of drinking water, food, shelter, medical care, protection and assistance to refugees and </a:t>
            </a:r>
          </a:p>
          <a:p>
            <a:pPr marL="350838">
              <a:spcAft>
                <a:spcPts val="600"/>
              </a:spcAft>
            </a:pPr>
            <a:r>
              <a:rPr lang="en-US" sz="2400" dirty="0" smtClean="0">
                <a:latin typeface="Century Gothic"/>
                <a:cs typeface="Century Gothic"/>
              </a:rPr>
              <a:t>IDPs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GB" sz="2400" b="1" dirty="0" smtClean="0">
                <a:latin typeface="Century Gothic"/>
                <a:cs typeface="Century Gothic"/>
              </a:rPr>
              <a:t>UNPKOs </a:t>
            </a:r>
            <a:r>
              <a:rPr lang="en-GB" sz="2400" u="sng" dirty="0" smtClean="0">
                <a:latin typeface="Century Gothic"/>
                <a:cs typeface="Century Gothic"/>
              </a:rPr>
              <a:t>facilitate delivery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GB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Support role</a:t>
            </a:r>
            <a:endParaRPr lang="en-US" sz="2400" dirty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2" descr="F:\CPTM END\CPTM Slides Content\ICRC and U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422696"/>
            <a:ext cx="2971800" cy="197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09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Responsibilities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10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1676400"/>
            <a:ext cx="2819400" cy="8382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entury Gothic"/>
                <a:cs typeface="Century Gothic"/>
              </a:rPr>
              <a:t>Host Country</a:t>
            </a:r>
          </a:p>
        </p:txBody>
      </p:sp>
      <p:sp>
        <p:nvSpPr>
          <p:cNvPr id="3" name="Diamond 2"/>
          <p:cNvSpPr/>
          <p:nvPr/>
        </p:nvSpPr>
        <p:spPr>
          <a:xfrm>
            <a:off x="1219200" y="2590800"/>
            <a:ext cx="2209800" cy="1219200"/>
          </a:xfrm>
          <a:prstGeom prst="diamond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pc="-20" dirty="0">
                <a:solidFill>
                  <a:srgbClr val="000000"/>
                </a:solidFill>
                <a:latin typeface="Century Gothic"/>
                <a:cs typeface="Century Gothic"/>
              </a:rPr>
              <a:t>Has Capacity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3810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800000"/>
                </a:solidFill>
                <a:latin typeface="Century Gothic"/>
                <a:cs typeface="Century Gothic"/>
              </a:rPr>
              <a:t>If 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71800" y="2971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800000"/>
                </a:solidFill>
                <a:latin typeface="Century Gothic"/>
                <a:cs typeface="Century Gothic"/>
              </a:rPr>
              <a:t>If No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981200" y="4953000"/>
            <a:ext cx="5715000" cy="1219200"/>
          </a:xfrm>
          <a:prstGeom prst="roundRect">
            <a:avLst/>
          </a:prstGeom>
          <a:solidFill>
            <a:srgbClr val="8D9C36"/>
          </a:solidFill>
          <a:ln>
            <a:solidFill>
              <a:srgbClr val="8D9C3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entury Gothic"/>
                <a:cs typeface="Century Gothic"/>
              </a:rPr>
              <a:t>Initiates, coordinates and delivers humanitarian assistance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86000" y="4191000"/>
            <a:ext cx="0" cy="6858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4457700" y="2857500"/>
            <a:ext cx="0" cy="6858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953000" y="1828800"/>
            <a:ext cx="3581400" cy="2362200"/>
          </a:xfrm>
          <a:prstGeom prst="roundRect">
            <a:avLst/>
          </a:prstGeom>
          <a:solidFill>
            <a:srgbClr val="DCE6F2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entury Gothic"/>
                <a:cs typeface="Century Gothic"/>
              </a:rPr>
              <a:t>International and National Humanitarian Actors</a:t>
            </a:r>
          </a:p>
          <a:p>
            <a:pPr algn="ctr"/>
            <a:endParaRPr lang="en-US" sz="2000" dirty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Century Gothic"/>
                <a:cs typeface="Century Gothic"/>
              </a:rPr>
              <a:t>e.g. UN agencies, ICRC, NGOs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62600" y="4267200"/>
            <a:ext cx="0" cy="6096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15000" y="4267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UNPKO </a:t>
            </a:r>
            <a:r>
              <a:rPr lang="en-US" dirty="0">
                <a:latin typeface="Century Gothic"/>
                <a:cs typeface="Century Gothic"/>
              </a:rPr>
              <a:t>assists by providing a secure environment</a:t>
            </a:r>
          </a:p>
        </p:txBody>
      </p:sp>
    </p:spTree>
    <p:extLst>
      <p:ext uri="{BB962C8B-B14F-4D97-AF65-F5344CB8AC3E}">
        <p14:creationId xmlns:p14="http://schemas.microsoft.com/office/powerpoint/2010/main" val="4853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4601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“Humanitarian Space”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An environment where </a:t>
            </a:r>
            <a:r>
              <a:rPr lang="en-US" sz="2400" dirty="0" smtClean="0">
                <a:latin typeface="Century Gothic"/>
                <a:cs typeface="Century Gothic"/>
              </a:rPr>
              <a:t>receiving humanitarian </a:t>
            </a:r>
            <a:r>
              <a:rPr lang="en-US" sz="2400" dirty="0">
                <a:latin typeface="Century Gothic"/>
                <a:cs typeface="Century Gothic"/>
              </a:rPr>
              <a:t>assistance is independent of military and political action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Ensures safety and </a:t>
            </a:r>
            <a:r>
              <a:rPr lang="en-US" sz="2400" dirty="0" smtClean="0">
                <a:latin typeface="Century Gothic"/>
                <a:cs typeface="Century Gothic"/>
              </a:rPr>
              <a:t>accomplishment of </a:t>
            </a:r>
            <a:r>
              <a:rPr lang="en-US" sz="2400" dirty="0">
                <a:latin typeface="Century Gothic"/>
                <a:cs typeface="Century Gothic"/>
              </a:rPr>
              <a:t>humanitarian actions and personnel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Four humanitarian principles:</a:t>
            </a:r>
            <a:r>
              <a:rPr lang="en-US" sz="2400" dirty="0">
                <a:latin typeface="Century Gothic"/>
                <a:cs typeface="Century Gothic"/>
              </a:rPr>
              <a:t> humanity, neutrality, impartiality and independence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Complementary concepts for </a:t>
            </a:r>
            <a:r>
              <a:rPr lang="en-US" sz="2400" b="1" dirty="0">
                <a:latin typeface="Century Gothic"/>
                <a:cs typeface="Century Gothic"/>
              </a:rPr>
              <a:t>civil-military coordination:</a:t>
            </a:r>
            <a:r>
              <a:rPr lang="en-US" sz="2400" dirty="0">
                <a:latin typeface="Century Gothic"/>
                <a:cs typeface="Century Gothic"/>
              </a:rPr>
              <a:t> UN-CIMIC (</a:t>
            </a:r>
            <a:r>
              <a:rPr lang="en-US" sz="2400" dirty="0" smtClean="0">
                <a:latin typeface="Century Gothic"/>
                <a:cs typeface="Century Gothic"/>
              </a:rPr>
              <a:t>UNPKO</a:t>
            </a:r>
            <a:r>
              <a:rPr lang="en-US" sz="2400" dirty="0">
                <a:latin typeface="Century Gothic"/>
                <a:cs typeface="Century Gothic"/>
              </a:rPr>
              <a:t>) and UN-</a:t>
            </a:r>
            <a:r>
              <a:rPr lang="en-US" sz="2400" dirty="0" err="1">
                <a:latin typeface="Century Gothic"/>
                <a:cs typeface="Century Gothic"/>
              </a:rPr>
              <a:t>CMCoord</a:t>
            </a:r>
            <a:r>
              <a:rPr lang="en-US" sz="2400" dirty="0">
                <a:latin typeface="Century Gothic"/>
                <a:cs typeface="Century Gothic"/>
              </a:rPr>
              <a:t> (OCHA)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11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8157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9327"/>
            <a:ext cx="7924800" cy="4401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You are a humanitarian </a:t>
            </a:r>
            <a:r>
              <a:rPr lang="en-US" sz="2400" dirty="0" smtClean="0">
                <a:latin typeface="Century Gothic" panose="020B0502020202020204" pitchFamily="34" charset="0"/>
              </a:rPr>
              <a:t>worker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Consider the </a:t>
            </a:r>
            <a:r>
              <a:rPr lang="en-US" sz="2400" dirty="0" smtClean="0">
                <a:latin typeface="Century Gothic" panose="020B0502020202020204" pitchFamily="34" charset="0"/>
              </a:rPr>
              <a:t>photo and scenario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How can the mission help with the challenges?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 importance of “humanity”, “neutrality”, “</a:t>
            </a:r>
            <a:r>
              <a:rPr lang="en-US" sz="2400" dirty="0" smtClean="0">
                <a:latin typeface="Century Gothic" panose="020B0502020202020204" pitchFamily="34" charset="0"/>
              </a:rPr>
              <a:t>impartiality</a:t>
            </a:r>
            <a:r>
              <a:rPr lang="en-US" sz="2400" dirty="0">
                <a:latin typeface="Century Gothic" panose="020B0502020202020204" pitchFamily="34" charset="0"/>
              </a:rPr>
              <a:t>” and “independence</a:t>
            </a:r>
            <a:r>
              <a:rPr lang="en-US" sz="2400" dirty="0" smtClean="0">
                <a:latin typeface="Century Gothic" panose="020B0502020202020204" pitchFamily="34" charset="0"/>
              </a:rPr>
              <a:t>”</a:t>
            </a:r>
            <a:endParaRPr lang="en-US" sz="24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Time:</a:t>
            </a:r>
            <a:r>
              <a:rPr lang="en-US" sz="2400" dirty="0" smtClean="0">
                <a:latin typeface="Century Gothic" panose="020B0502020202020204" pitchFamily="34" charset="0"/>
              </a:rPr>
              <a:t> 15 </a:t>
            </a:r>
            <a:r>
              <a:rPr lang="en-US" sz="2400" dirty="0">
                <a:latin typeface="Century Gothic" panose="020B0502020202020204" pitchFamily="34" charset="0"/>
              </a:rPr>
              <a:t>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Group work: 5-7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5-7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2.1.3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3558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“Humanitarian Space”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7341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6. Supporting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Poverty Reduction &amp;</a:t>
            </a:r>
          </a:p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Economic Development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Poverty reduction:</a:t>
            </a:r>
            <a:r>
              <a:rPr lang="en-US" sz="2400" dirty="0">
                <a:latin typeface="Century Gothic"/>
                <a:cs typeface="Century Gothic"/>
              </a:rPr>
              <a:t> ‘pro-poor’ </a:t>
            </a:r>
            <a:r>
              <a:rPr lang="en-US" sz="2400" dirty="0" smtClean="0">
                <a:latin typeface="Century Gothic"/>
                <a:cs typeface="Century Gothic"/>
              </a:rPr>
              <a:t>policies and policies </a:t>
            </a:r>
            <a:r>
              <a:rPr lang="en-US" sz="2400" dirty="0">
                <a:latin typeface="Century Gothic"/>
                <a:cs typeface="Century Gothic"/>
              </a:rPr>
              <a:t>to stimulate economic growth, raise incomes and indirectly reduce poverty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Poverty eradication is important for lasting peace and </a:t>
            </a:r>
            <a:r>
              <a:rPr lang="en-US" sz="2400" dirty="0">
                <a:latin typeface="Century Gothic"/>
                <a:cs typeface="Century Gothic"/>
              </a:rPr>
              <a:t>sustainable development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UNPKOs </a:t>
            </a:r>
            <a:r>
              <a:rPr lang="en-US" sz="2400" dirty="0" smtClean="0">
                <a:latin typeface="Century Gothic"/>
                <a:cs typeface="Century Gothic"/>
              </a:rPr>
              <a:t>cooperate, coordinate with partners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Support role</a:t>
            </a:r>
            <a:endParaRPr lang="en-US" sz="2400" dirty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12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48770" y="4571957"/>
            <a:ext cx="6046460" cy="1856274"/>
            <a:chOff x="2564140" y="4571957"/>
            <a:chExt cx="6046460" cy="1856274"/>
          </a:xfrm>
        </p:grpSpPr>
        <p:pic>
          <p:nvPicPr>
            <p:cNvPr id="9" name="Picture 2" descr="F:\CPTM END\CPTM Slides Content\29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4140" y="4572000"/>
              <a:ext cx="3063037" cy="18562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http://static.un.org/News/dh/photos/large/2015/September/09-09-E-SDG-Poster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9180" y="4571957"/>
              <a:ext cx="2781420" cy="1855186"/>
            </a:xfrm>
            <a:prstGeom prst="rect">
              <a:avLst/>
            </a:prstGeom>
            <a:noFill/>
            <a:ln>
              <a:solidFill>
                <a:srgbClr val="8EB4E3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8158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Peacekeeping personnel must be familiar: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Shared tasks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All contribute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4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andated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tasks – core business,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peacebuilding activities,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supporting roles, cross-cutting thematic tasks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Core business – monitor cease-fire, provide secure environment, facilitate political process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Supporting roles – facilitate delivery of humanitarian assistance, coordinate mission partners in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development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cs typeface="Century Gothic"/>
              </a:rPr>
              <a:t>Humanitarian principles </a:t>
            </a:r>
            <a:r>
              <a:rPr lang="mr-IN" sz="2400" dirty="0" smtClean="0">
                <a:solidFill>
                  <a:srgbClr val="8D9C36"/>
                </a:solidFill>
                <a:latin typeface="Century Gothic"/>
                <a:cs typeface="Century Gothic"/>
              </a:rPr>
              <a:t>–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cs typeface="Century Gothic"/>
              </a:rPr>
              <a:t> </a:t>
            </a:r>
            <a:r>
              <a:rPr lang="en-US" sz="2400" dirty="0">
                <a:solidFill>
                  <a:srgbClr val="8D9C36"/>
                </a:solidFill>
                <a:latin typeface="Century Gothic"/>
                <a:cs typeface="Century Gothic"/>
              </a:rPr>
              <a:t>humanity, neutrality,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cs typeface="Century Gothic"/>
              </a:rPr>
              <a:t>impartiality, independence</a:t>
            </a:r>
            <a:endParaRPr lang="en-US" sz="24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Identify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four categories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of mandated tasks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List examples of mandated tasks which are the core business of 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UN PKOs 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Describe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two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critical areas where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 PKOs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play a limited “support”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role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List four humanitarian principles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4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Lesson </a:t>
            </a: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Overview</a:t>
            </a:r>
            <a:endParaRPr lang="en-US" sz="32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Overview of Mandated Tasks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Supervision or Monitoring of the Ceasefire Agreement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Provision of a Secure &amp;</a:t>
            </a: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</a:t>
            </a: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Stable Environment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Facilitating the Political Process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Facilitating the Delivery of Humanitarian Assistance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Supporting Poverty Reduction &amp;</a:t>
            </a: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</a:t>
            </a: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Economic Development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9327"/>
            <a:ext cx="7924800" cy="4324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Match images with tasks, definitions and challenges </a:t>
            </a:r>
            <a:r>
              <a:rPr lang="en-US" sz="2400" dirty="0" smtClean="0">
                <a:latin typeface="Century Gothic" panose="020B0502020202020204" pitchFamily="34" charset="0"/>
              </a:rPr>
              <a:t>addressed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 impact of the challenges on </a:t>
            </a:r>
            <a:r>
              <a:rPr lang="en-US" sz="2400" dirty="0" smtClean="0">
                <a:latin typeface="Century Gothic" panose="020B0502020202020204" pitchFamily="34" charset="0"/>
              </a:rPr>
              <a:t>civilians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Identify peace and security, humanitarian and development </a:t>
            </a:r>
            <a:r>
              <a:rPr lang="en-US" sz="2400" dirty="0" smtClean="0">
                <a:latin typeface="Century Gothic" panose="020B0502020202020204" pitchFamily="34" charset="0"/>
              </a:rPr>
              <a:t>tasks</a:t>
            </a:r>
            <a:endParaRPr lang="en-US" sz="24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Time:</a:t>
            </a: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10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Group work: 5-7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3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2.1.1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2605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Mandated Tasks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1242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 Overview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of Mandated Tasks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772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The range of mandated tasks may be categorized in the following way: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Core business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Support roles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Peacebuilding </a:t>
            </a:r>
            <a:r>
              <a:rPr lang="en-US" sz="2400" dirty="0">
                <a:latin typeface="Century Gothic"/>
                <a:cs typeface="Century Gothic"/>
              </a:rPr>
              <a:t>activities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Cross-cutting </a:t>
            </a:r>
            <a:r>
              <a:rPr lang="en-US" sz="2400" dirty="0">
                <a:latin typeface="Century Gothic"/>
                <a:cs typeface="Century Gothic"/>
              </a:rPr>
              <a:t>thematic tasks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9327"/>
            <a:ext cx="79248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Label tasks as </a:t>
            </a:r>
            <a:r>
              <a:rPr lang="en-US" sz="2400" dirty="0" smtClean="0">
                <a:latin typeface="Century Gothic" panose="020B0502020202020204" pitchFamily="34" charset="0"/>
              </a:rPr>
              <a:t>core </a:t>
            </a:r>
            <a:r>
              <a:rPr lang="en-US" sz="2400" dirty="0">
                <a:latin typeface="Century Gothic" panose="020B0502020202020204" pitchFamily="34" charset="0"/>
              </a:rPr>
              <a:t>business, supporting role, peacebuilding </a:t>
            </a:r>
            <a:r>
              <a:rPr lang="en-US" sz="2400" dirty="0" smtClean="0">
                <a:latin typeface="Century Gothic" panose="020B0502020202020204" pitchFamily="34" charset="0"/>
              </a:rPr>
              <a:t>activity and </a:t>
            </a:r>
            <a:r>
              <a:rPr lang="en-US" sz="2400" dirty="0">
                <a:latin typeface="Century Gothic" panose="020B0502020202020204" pitchFamily="34" charset="0"/>
              </a:rPr>
              <a:t>cross-cutting </a:t>
            </a:r>
            <a:r>
              <a:rPr lang="en-US" sz="2400" dirty="0" smtClean="0">
                <a:latin typeface="Century Gothic" panose="020B0502020202020204" pitchFamily="34" charset="0"/>
              </a:rPr>
              <a:t>themes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Give </a:t>
            </a:r>
            <a:r>
              <a:rPr lang="en-US" sz="2400" dirty="0" smtClean="0">
                <a:latin typeface="Century Gothic" panose="020B0502020202020204" pitchFamily="34" charset="0"/>
              </a:rPr>
              <a:t>reasons</a:t>
            </a:r>
            <a:endParaRPr lang="en-US" sz="24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Time:</a:t>
            </a: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5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Brainstorming: 3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2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2.1.2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4395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Putting Tasks into Categories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9563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The Core Business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Supervision or monitoring of the ceasefire agreement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Provision of a secure and stable environment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Facilitating the political process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84177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err="1">
                <a:solidFill>
                  <a:srgbClr val="8D9C36"/>
                </a:solidFill>
                <a:latin typeface="Century Gothic"/>
                <a:cs typeface="Century Gothic"/>
              </a:rPr>
              <a:t>Peacebuilding</a:t>
            </a: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 Activities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Mine action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Disarmament, demobilization and reintegration (DDR) of </a:t>
            </a:r>
            <a:r>
              <a:rPr lang="en-US" sz="2400" dirty="0" smtClean="0">
                <a:latin typeface="Century Gothic"/>
                <a:cs typeface="Century Gothic"/>
              </a:rPr>
              <a:t>ex-combatants</a:t>
            </a: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Security sector reform (SSR)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Rule of law (ROL)-related activities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Electoral </a:t>
            </a:r>
            <a:r>
              <a:rPr lang="en-US" sz="2400" dirty="0">
                <a:latin typeface="Century Gothic"/>
                <a:cs typeface="Century Gothic"/>
              </a:rPr>
              <a:t>assistance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Support to the restoration and extension of </a:t>
            </a:r>
            <a:r>
              <a:rPr lang="en-US" sz="2400" dirty="0" smtClean="0">
                <a:latin typeface="Century Gothic"/>
                <a:cs typeface="Century Gothic"/>
              </a:rPr>
              <a:t>State </a:t>
            </a:r>
            <a:r>
              <a:rPr lang="en-US" sz="2400" dirty="0">
                <a:latin typeface="Century Gothic"/>
                <a:cs typeface="Century Gothic"/>
              </a:rPr>
              <a:t>authority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0046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4457</TotalTime>
  <Words>961</Words>
  <Application>Microsoft Office PowerPoint</Application>
  <PresentationFormat>On-screen Show (4:3)</PresentationFormat>
  <Paragraphs>176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Mark A. Blanco</cp:lastModifiedBy>
  <cp:revision>123</cp:revision>
  <dcterms:created xsi:type="dcterms:W3CDTF">2015-12-09T18:20:24Z</dcterms:created>
  <dcterms:modified xsi:type="dcterms:W3CDTF">2017-05-08T16:50:11Z</dcterms:modified>
</cp:coreProperties>
</file>